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6" d="100"/>
          <a:sy n="106" d="100"/>
        </p:scale>
        <p:origin x="-168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0AF35D7D-C683-41B5-8432-ABFAE324F542}" type="datetimeFigureOut">
              <a:rPr lang="es-AR" smtClean="0"/>
              <a:pPr/>
              <a:t>22/12/2023</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102C1B05-7ABC-4E22-B60C-CDF270E9C716}" type="slidenum">
              <a:rPr lang="es-AR" smtClean="0"/>
              <a:pPr/>
              <a:t>‹Nº›</a:t>
            </a:fld>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0AF35D7D-C683-41B5-8432-ABFAE324F542}" type="datetimeFigureOut">
              <a:rPr lang="es-AR" smtClean="0"/>
              <a:pPr/>
              <a:t>22/12/2023</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102C1B05-7ABC-4E22-B60C-CDF270E9C716}" type="slidenum">
              <a:rPr lang="es-AR" smtClean="0"/>
              <a:pPr/>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AF35D7D-C683-41B5-8432-ABFAE324F542}" type="datetimeFigureOut">
              <a:rPr lang="es-AR" smtClean="0"/>
              <a:pPr/>
              <a:t>22/12/2023</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102C1B05-7ABC-4E22-B60C-CDF270E9C716}" type="slidenum">
              <a:rPr lang="es-AR" smtClean="0"/>
              <a:pPr/>
              <a:t>‹Nº›</a:t>
            </a:fld>
            <a:endParaRPr lang="es-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0AF35D7D-C683-41B5-8432-ABFAE324F542}" type="datetimeFigureOut">
              <a:rPr lang="es-AR" smtClean="0"/>
              <a:pPr/>
              <a:t>22/12/2023</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102C1B05-7ABC-4E22-B60C-CDF270E9C716}" type="slidenum">
              <a:rPr lang="es-AR" smtClean="0"/>
              <a:pPr/>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0AF35D7D-C683-41B5-8432-ABFAE324F542}" type="datetimeFigureOut">
              <a:rPr lang="es-AR" smtClean="0"/>
              <a:pPr/>
              <a:t>22/12/2023</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102C1B05-7ABC-4E22-B60C-CDF270E9C716}" type="slidenum">
              <a:rPr lang="es-AR" smtClean="0"/>
              <a:pPr/>
              <a:t>‹Nº›</a:t>
            </a:fld>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0AF35D7D-C683-41B5-8432-ABFAE324F542}" type="datetimeFigureOut">
              <a:rPr lang="es-AR" smtClean="0"/>
              <a:pPr/>
              <a:t>22/12/2023</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102C1B05-7ABC-4E22-B60C-CDF270E9C716}" type="slidenum">
              <a:rPr lang="es-AR" smtClean="0"/>
              <a:pPr/>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AF35D7D-C683-41B5-8432-ABFAE324F542}" type="datetimeFigureOut">
              <a:rPr lang="es-AR" smtClean="0"/>
              <a:pPr/>
              <a:t>22/12/2023</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102C1B05-7ABC-4E22-B60C-CDF270E9C716}" type="slidenum">
              <a:rPr lang="es-AR" smtClean="0"/>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AF35D7D-C683-41B5-8432-ABFAE324F542}" type="datetimeFigureOut">
              <a:rPr lang="es-AR" smtClean="0"/>
              <a:pPr/>
              <a:t>22/12/2023</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102C1B05-7ABC-4E22-B60C-CDF270E9C716}" type="slidenum">
              <a:rPr lang="es-AR" smtClean="0"/>
              <a:pPr/>
              <a:t>‹Nº›</a:t>
            </a:fld>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AF35D7D-C683-41B5-8432-ABFAE324F542}" type="datetimeFigureOut">
              <a:rPr lang="es-AR" smtClean="0"/>
              <a:pPr/>
              <a:t>22/12/2023</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102C1B05-7ABC-4E22-B60C-CDF270E9C716}" type="slidenum">
              <a:rPr lang="es-AR" smtClean="0"/>
              <a:pPr/>
              <a:t>‹Nº›</a:t>
            </a:fld>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0AF35D7D-C683-41B5-8432-ABFAE324F542}" type="datetimeFigureOut">
              <a:rPr lang="es-AR" smtClean="0"/>
              <a:pPr/>
              <a:t>22/12/2023</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102C1B05-7ABC-4E22-B60C-CDF270E9C716}" type="slidenum">
              <a:rPr lang="es-AR" smtClean="0"/>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0AF35D7D-C683-41B5-8432-ABFAE324F542}" type="datetimeFigureOut">
              <a:rPr lang="es-AR" smtClean="0"/>
              <a:pPr/>
              <a:t>22/12/2023</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102C1B05-7ABC-4E22-B60C-CDF270E9C716}" type="slidenum">
              <a:rPr lang="es-AR" smtClean="0"/>
              <a:pPr/>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F35D7D-C683-41B5-8432-ABFAE324F542}" type="datetimeFigureOut">
              <a:rPr lang="es-AR" smtClean="0"/>
              <a:pPr/>
              <a:t>22/12/2023</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2C1B05-7ABC-4E22-B60C-CDF270E9C716}" type="slidenum">
              <a:rPr lang="es-AR" smtClean="0"/>
              <a:pPr/>
              <a:t>‹Nº›</a:t>
            </a:fld>
            <a:endParaRPr lang="es-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85720" y="214290"/>
            <a:ext cx="8572560" cy="7017306"/>
          </a:xfrm>
          <a:prstGeom prst="rect">
            <a:avLst/>
          </a:prstGeom>
        </p:spPr>
        <p:txBody>
          <a:bodyPr wrap="square">
            <a:spAutoFit/>
          </a:bodyPr>
          <a:lstStyle/>
          <a:p>
            <a:pPr algn="ctr"/>
            <a:r>
              <a:rPr lang="es-AR" sz="3600" b="1" dirty="0" smtClean="0"/>
              <a:t>Energía renovable en las islas</a:t>
            </a:r>
          </a:p>
          <a:p>
            <a:pPr algn="just"/>
            <a:endParaRPr lang="es-AR" dirty="0" smtClean="0"/>
          </a:p>
          <a:p>
            <a:pPr lvl="1" algn="just">
              <a:buFont typeface="Arial" pitchFamily="34" charset="0"/>
              <a:buChar char="•"/>
            </a:pPr>
            <a:r>
              <a:rPr lang="es-AR" b="1" dirty="0" smtClean="0"/>
              <a:t>Se han utilizado varias fuentes de energía renovable para la generación de electricidad en </a:t>
            </a:r>
            <a:r>
              <a:rPr lang="es-AR" b="1" dirty="0" smtClean="0"/>
              <a:t>islas</a:t>
            </a:r>
            <a:r>
              <a:rPr lang="es-AR" b="1" dirty="0" smtClean="0"/>
              <a:t>.</a:t>
            </a:r>
          </a:p>
          <a:p>
            <a:pPr lvl="1" algn="just">
              <a:buFont typeface="Arial" pitchFamily="34" charset="0"/>
              <a:buChar char="•"/>
            </a:pPr>
            <a:r>
              <a:rPr lang="es-AR" b="1" dirty="0" smtClean="0"/>
              <a:t>La energía hidroeléctrica, la energía eólica y solar son los principales contribuyentes.</a:t>
            </a:r>
          </a:p>
          <a:p>
            <a:pPr lvl="1" algn="just">
              <a:buFont typeface="Arial" pitchFamily="34" charset="0"/>
              <a:buChar char="•"/>
            </a:pPr>
            <a:r>
              <a:rPr lang="es-AR" b="1" dirty="0" smtClean="0"/>
              <a:t>Algunas islas han alcanzado el 100% de generación de electricidad a partir de las energías renovables; otros menos del 10%.</a:t>
            </a:r>
          </a:p>
          <a:p>
            <a:pPr lvl="1" algn="just">
              <a:buFont typeface="Arial" pitchFamily="34" charset="0"/>
              <a:buChar char="•"/>
            </a:pPr>
            <a:r>
              <a:rPr lang="es-AR" b="1" dirty="0" smtClean="0"/>
              <a:t>Existen desafíos, pero hay soluciones disponibles para mejorar la utilización de la energía renovable.</a:t>
            </a:r>
          </a:p>
          <a:p>
            <a:pPr lvl="1" algn="just">
              <a:buFont typeface="Arial" pitchFamily="34" charset="0"/>
              <a:buChar char="•"/>
            </a:pPr>
            <a:r>
              <a:rPr lang="es-AR" b="1" dirty="0" smtClean="0"/>
              <a:t>Se deben hacer mayores esfuerzos para desarrollar tecnologías energéticas alternativas para hacer frente a la escasez de energía para las redes de energía de la isla.</a:t>
            </a:r>
          </a:p>
          <a:p>
            <a:pPr algn="just"/>
            <a:r>
              <a:rPr lang="es-AR" dirty="0" smtClean="0"/>
              <a:t>La lejanía y el pequeño tamaño de muchas de las islas del mundo significa una dependencia poco saludable de los costosos combustibles fósiles importados y un papel clave correspondiente para las energías renovables</a:t>
            </a:r>
          </a:p>
          <a:p>
            <a:pPr algn="just"/>
            <a:r>
              <a:rPr lang="es-AR" dirty="0" smtClean="0"/>
              <a:t>Alrededor de 740 millones de personas viven en más de 50,000 islas, la mayoría de las cuales dependen en gran medida de los combustibles fósiles importados. Las islas del Caribe, por ejemplo, dependen del combustible importado para el 90% de su demanda de energía. El costo de la energía es, por lo tanto, una gran carga para las islas, algunas de las cuales gastan un tercio de su PIB en importaciones de combustible. Esto se ve exacerbado por el hecho de que el precio del petróleo en las islas puede ser hasta cuatro veces más alto que en el continente.</a:t>
            </a:r>
          </a:p>
          <a:p>
            <a:pPr algn="just"/>
            <a:endParaRPr lang="es-A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85720" y="214290"/>
            <a:ext cx="8572560" cy="3970318"/>
          </a:xfrm>
          <a:prstGeom prst="rect">
            <a:avLst/>
          </a:prstGeom>
        </p:spPr>
        <p:txBody>
          <a:bodyPr wrap="square">
            <a:spAutoFit/>
          </a:bodyPr>
          <a:lstStyle/>
          <a:p>
            <a:pPr algn="just"/>
            <a:r>
              <a:rPr lang="es-AR" dirty="0" smtClean="0"/>
              <a:t>Un resultado es que una gran cantidad de islas pequeñas y medianas simplemente no tienen acceso a la electricidad o tienen una cobertura muy baja. El 70% de los hogares en las islas del Pacífico no tienen electricidad, y el 96% de los residentes rurales en las Islas Salomón dependen de los combustibles tradicionales para la iluminación.</a:t>
            </a:r>
          </a:p>
          <a:p>
            <a:pPr algn="just"/>
            <a:r>
              <a:rPr lang="es-AR" dirty="0" smtClean="0"/>
              <a:t>Con pocas islas que disfrutan de conexiones de cuadrícula con el continente o incluso con las islas más grandes vecinas debido al alto costo de los cables de transmisión submarina, la fuente de alimentación de la isla es generalmente inestable y poco confiable.</a:t>
            </a:r>
          </a:p>
          <a:p>
            <a:pPr algn="just"/>
            <a:r>
              <a:rPr lang="es-AR" dirty="0" smtClean="0"/>
              <a:t>Otro punto a tener en cuenta es que las islas, particularmente aquellas con una baja elevación y en zonas costeras, son las mayores víctimas del calentamiento global. Dado que los niveles del mar han aumentado de 20 cm desde 1870 y continúan aumentando, algunas islas corren el riesgo de ser sumergidas. Estos incluyen las Maldivas, las Islas Salomón y Tuvalu. Las islas también se ven severamente afectadas por otras consecuencias del calentamiento global, como huracanes, tormentas tropicales e inundaciones.</a:t>
            </a:r>
          </a:p>
        </p:txBody>
      </p:sp>
      <p:pic>
        <p:nvPicPr>
          <p:cNvPr id="3" name="2 Imagen" descr="island-1285147_1280.jpg"/>
          <p:cNvPicPr>
            <a:picLocks noChangeAspect="1"/>
          </p:cNvPicPr>
          <p:nvPr/>
        </p:nvPicPr>
        <p:blipFill>
          <a:blip r:embed="rId2"/>
          <a:stretch>
            <a:fillRect/>
          </a:stretch>
        </p:blipFill>
        <p:spPr>
          <a:xfrm>
            <a:off x="2643174" y="3857628"/>
            <a:ext cx="3810000" cy="271464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85720" y="214290"/>
            <a:ext cx="8572560" cy="6463308"/>
          </a:xfrm>
          <a:prstGeom prst="rect">
            <a:avLst/>
          </a:prstGeom>
        </p:spPr>
        <p:txBody>
          <a:bodyPr wrap="square">
            <a:spAutoFit/>
          </a:bodyPr>
          <a:lstStyle/>
          <a:p>
            <a:pPr algn="just"/>
            <a:r>
              <a:rPr lang="es-AR" b="1" dirty="0" smtClean="0"/>
              <a:t>La importancia de las tecnologías de energía alternativa</a:t>
            </a:r>
          </a:p>
          <a:p>
            <a:pPr algn="just"/>
            <a:endParaRPr lang="es-AR" dirty="0" smtClean="0"/>
          </a:p>
          <a:p>
            <a:pPr algn="just"/>
            <a:r>
              <a:rPr lang="es-AR" dirty="0" smtClean="0"/>
              <a:t>La utilización de la energía renovable es, por lo tanto, muy significativa para las redes eléctricas de la isla. Curiosamente, cada isla tiene acceso a al menos una fuente de energía renovable para la producción de electricidad. Algunas islas como </a:t>
            </a:r>
            <a:r>
              <a:rPr lang="es-AR" dirty="0" err="1" smtClean="0"/>
              <a:t>Samsoe</a:t>
            </a:r>
            <a:r>
              <a:rPr lang="es-AR" dirty="0" smtClean="0"/>
              <a:t> (Mar Báltico), Islas Canarias (Atlántico Norte), Reunión (Océano Índico), </a:t>
            </a:r>
            <a:r>
              <a:rPr lang="es-AR" dirty="0" err="1" smtClean="0"/>
              <a:t>Hawai</a:t>
            </a:r>
            <a:r>
              <a:rPr lang="es-AR" dirty="0" smtClean="0"/>
              <a:t> (Océano Pacífico) y Guadalupe (Caribe) han hecho un uso extenso de fuentes de energía de viento, energía solar, hidroeléctrica o biomasa para generar electricidad .</a:t>
            </a:r>
          </a:p>
          <a:p>
            <a:pPr algn="just"/>
            <a:r>
              <a:rPr lang="es-AR" dirty="0" smtClean="0"/>
              <a:t>Un equipo de investigadores chinos analizó los diferentes tipos de energía renovable que podrían usarse en las islas, y algunas estrategias para promover su uso.</a:t>
            </a:r>
          </a:p>
          <a:p>
            <a:pPr algn="just"/>
            <a:endParaRPr lang="es-AR" dirty="0" smtClean="0"/>
          </a:p>
          <a:p>
            <a:pPr algn="just"/>
            <a:r>
              <a:rPr lang="es-AR" b="1" dirty="0" smtClean="0"/>
              <a:t>Potencial de energía renovable en las islas</a:t>
            </a:r>
          </a:p>
          <a:p>
            <a:pPr algn="just"/>
            <a:r>
              <a:rPr lang="es-AR" b="1" dirty="0" smtClean="0"/>
              <a:t>Energía solar</a:t>
            </a:r>
          </a:p>
          <a:p>
            <a:pPr algn="just"/>
            <a:endParaRPr lang="es-AR" dirty="0" smtClean="0"/>
          </a:p>
          <a:p>
            <a:pPr algn="just"/>
            <a:r>
              <a:rPr lang="es-AR" dirty="0" smtClean="0"/>
              <a:t>Para las islas alrededor de la región ecuatorial, la energía solar es abundante, y el calentador de agua solar (SWH) se usa ampliamente para calentar agua para cocinar y lavar debido a su fácil instalación y bajo costo. Chipre es el líder mundial en uso de SWH: el 92% de los hogares y el 53% de los hoteles están equipados con sistemas SWH. Sin embargo, en otras partes, la popularidad del SWH sigue siendo bastante baja debido a la falta de aceptación por parte de los residentes, el mal apoyo gubernamental o el mantenimiento inadecuado de los sistemas instalados. Los sistemas solares fotovoltaicos se pueden instalar fácilmente en la mayoría de las islas donde hay sol, y se han aplicado con éxito a las escuelas, hogares y comunidades.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85720" y="214290"/>
            <a:ext cx="8572560" cy="6740307"/>
          </a:xfrm>
          <a:prstGeom prst="rect">
            <a:avLst/>
          </a:prstGeom>
        </p:spPr>
        <p:txBody>
          <a:bodyPr wrap="square">
            <a:spAutoFit/>
          </a:bodyPr>
          <a:lstStyle/>
          <a:p>
            <a:pPr algn="just"/>
            <a:r>
              <a:rPr lang="es-AR" dirty="0" smtClean="0"/>
              <a:t>Pero la situación varía considerablemente. Creta tiene un potencial solar fotovoltaico de 16.5 GW, pero genera solo 0.17 </a:t>
            </a:r>
            <a:r>
              <a:rPr lang="es-AR" dirty="0" err="1" smtClean="0"/>
              <a:t>GWh.</a:t>
            </a:r>
            <a:endParaRPr lang="es-AR" dirty="0" smtClean="0"/>
          </a:p>
          <a:p>
            <a:pPr algn="just"/>
            <a:endParaRPr lang="es-AR" dirty="0" smtClean="0"/>
          </a:p>
          <a:p>
            <a:pPr algn="just"/>
            <a:r>
              <a:rPr lang="es-AR" b="1" dirty="0" smtClean="0"/>
              <a:t>Energía eólica</a:t>
            </a:r>
          </a:p>
          <a:p>
            <a:pPr algn="just"/>
            <a:endParaRPr lang="es-AR" dirty="0" smtClean="0"/>
          </a:p>
          <a:p>
            <a:pPr algn="just"/>
            <a:r>
              <a:rPr lang="es-AR" dirty="0" smtClean="0"/>
              <a:t>La energía eólica es un recurso de energía renovable común y prometedor para las islas. En </a:t>
            </a:r>
            <a:r>
              <a:rPr lang="es-AR" dirty="0" err="1" smtClean="0"/>
              <a:t>Samsoe</a:t>
            </a:r>
            <a:r>
              <a:rPr lang="es-AR" dirty="0" smtClean="0"/>
              <a:t>, 11 plantas de energía eólica producen 11 MW de energía para equilibrar la demanda de energía residencial; Cualquier electricidad residual se vende al continente. La reunión tiene un potencial eólico de 60 MW; Sus dos parques eólicos tienen una capacidad de 14.7 MW. El 10% de la electricidad del Cabo Verde proviene de la energía eólica. Sin embargo, en otras islas, los problemas de propiedad de la tierra son la causa más común de estancamiento de proyectos.</a:t>
            </a:r>
          </a:p>
          <a:p>
            <a:pPr algn="just"/>
            <a:endParaRPr lang="es-AR" dirty="0" smtClean="0"/>
          </a:p>
          <a:p>
            <a:pPr algn="just"/>
            <a:r>
              <a:rPr lang="es-AR" b="1" dirty="0" smtClean="0"/>
              <a:t>Hidroeléctrico</a:t>
            </a:r>
          </a:p>
          <a:p>
            <a:pPr algn="just"/>
            <a:endParaRPr lang="es-AR" dirty="0" smtClean="0"/>
          </a:p>
          <a:p>
            <a:pPr algn="just"/>
            <a:r>
              <a:rPr lang="es-AR" dirty="0" smtClean="0"/>
              <a:t>En las islas montañosas con altas precipitaciones, la energía hidroeléctrica es la fuente de energía de elección; Representa el 89% de la capacidad de energía renovable de las Islas del Caribe. En </a:t>
            </a:r>
            <a:r>
              <a:rPr lang="es-AR" dirty="0" err="1" smtClean="0"/>
              <a:t>Fiji</a:t>
            </a:r>
            <a:r>
              <a:rPr lang="es-AR" dirty="0" smtClean="0"/>
              <a:t>, la generación de electricidad a partir de la energía hidroeléctrica alcanzó 460 </a:t>
            </a:r>
            <a:r>
              <a:rPr lang="es-AR" dirty="0" err="1" smtClean="0"/>
              <a:t>gwh</a:t>
            </a:r>
            <a:r>
              <a:rPr lang="es-AR" dirty="0" smtClean="0"/>
              <a:t> en 2009. Se están planificando y construidas plantas de </a:t>
            </a:r>
            <a:r>
              <a:rPr lang="es-AR" dirty="0" err="1" smtClean="0"/>
              <a:t>microeléctrica</a:t>
            </a:r>
            <a:r>
              <a:rPr lang="es-AR" dirty="0" smtClean="0"/>
              <a:t> en algunas islas del Pacífico como Samoa y Nueva Caledonia. Sin embargo, todavía existen barreras, sobre todo falta de fondos, ausencia de expertos locales y falta de incentivos para la inversión.</a:t>
            </a:r>
          </a:p>
          <a:p>
            <a:pPr algn="just"/>
            <a:endParaRPr lang="es-ES" dirty="0" smtClean="0"/>
          </a:p>
          <a:p>
            <a:pPr algn="just"/>
            <a:endParaRPr lang="es-AR"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85720" y="214290"/>
            <a:ext cx="8572560" cy="5355312"/>
          </a:xfrm>
          <a:prstGeom prst="rect">
            <a:avLst/>
          </a:prstGeom>
        </p:spPr>
        <p:txBody>
          <a:bodyPr wrap="square">
            <a:spAutoFit/>
          </a:bodyPr>
          <a:lstStyle/>
          <a:p>
            <a:pPr algn="just"/>
            <a:r>
              <a:rPr lang="es-AR" b="1" dirty="0" smtClean="0"/>
              <a:t>Energía de </a:t>
            </a:r>
            <a:r>
              <a:rPr lang="es-AR" b="1" dirty="0" smtClean="0"/>
              <a:t>biomasa</a:t>
            </a:r>
          </a:p>
          <a:p>
            <a:pPr algn="just"/>
            <a:endParaRPr lang="es-AR" b="1" dirty="0" smtClean="0"/>
          </a:p>
          <a:p>
            <a:pPr algn="just"/>
            <a:r>
              <a:rPr lang="es-AR" dirty="0" smtClean="0"/>
              <a:t>La biomasa tradicional, los residuos de la madera y la agricultura, se ha utilizado en muchas islas durante siglos, pero tiene una baja eficiencia y produce grandes cantidades de GEI. La energía moderna de biomasa, que incluye metano, etanol de combustible y biocombustibles, es mucho más eficiente y tiene menos impacto ambiental. En Creta, la biomasa de las fábricas de procesamiento de aceite de oliva se usa en gran medida como fuente de energía; En </a:t>
            </a:r>
            <a:r>
              <a:rPr lang="es-AR" dirty="0" err="1" smtClean="0"/>
              <a:t>Reunion</a:t>
            </a:r>
            <a:r>
              <a:rPr lang="es-AR" dirty="0" smtClean="0"/>
              <a:t> y </a:t>
            </a:r>
            <a:r>
              <a:rPr lang="es-AR" dirty="0" err="1" smtClean="0"/>
              <a:t>Fiji</a:t>
            </a:r>
            <a:r>
              <a:rPr lang="es-AR" dirty="0" smtClean="0"/>
              <a:t> es principalmente bagazo de caña de azúcar. En </a:t>
            </a:r>
            <a:r>
              <a:rPr lang="es-AR" dirty="0" smtClean="0"/>
              <a:t>las islas Tonga </a:t>
            </a:r>
            <a:r>
              <a:rPr lang="es-AR" dirty="0" smtClean="0"/>
              <a:t>y el Salomón I , La explotación completa del aceite de coco podría compensar la mitad de las importaciones anuales de diesel.</a:t>
            </a:r>
          </a:p>
          <a:p>
            <a:pPr algn="just"/>
            <a:endParaRPr lang="es-AR" dirty="0" smtClean="0"/>
          </a:p>
          <a:p>
            <a:pPr algn="just"/>
            <a:r>
              <a:rPr lang="es-AR" dirty="0" smtClean="0"/>
              <a:t>Energía geotérmica</a:t>
            </a:r>
          </a:p>
          <a:p>
            <a:pPr algn="just"/>
            <a:r>
              <a:rPr lang="es-AR" dirty="0" smtClean="0"/>
              <a:t>Muchas islas se encuentran en las uniones de placas donde la energía geotérmica es rica. Los ejemplos incluyen São Miguel, que en 2007 generó el 42% de su electricidad geotérmicamente, y Guadalupe, que en 2005 produjo 102 </a:t>
            </a:r>
            <a:r>
              <a:rPr lang="es-AR" dirty="0" err="1" smtClean="0"/>
              <a:t>gwh</a:t>
            </a:r>
            <a:r>
              <a:rPr lang="es-AR" dirty="0" smtClean="0"/>
              <a:t> de energía geotérmica. </a:t>
            </a:r>
            <a:r>
              <a:rPr lang="es-AR" dirty="0" err="1" smtClean="0"/>
              <a:t>Fiji</a:t>
            </a:r>
            <a:r>
              <a:rPr lang="es-AR" dirty="0" smtClean="0"/>
              <a:t> y las Islas Salomón tienen un gran potencial en esta área, pero el desarrollo de la energía geotérmica todavía está en la etapa de planificación y despliegue con cero capacidad instalada.</a:t>
            </a:r>
          </a:p>
          <a:p>
            <a:pPr algn="just"/>
            <a:endParaRPr lang="es-AR"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85720" y="214290"/>
            <a:ext cx="8572560" cy="7017306"/>
          </a:xfrm>
          <a:prstGeom prst="rect">
            <a:avLst/>
          </a:prstGeom>
        </p:spPr>
        <p:txBody>
          <a:bodyPr wrap="square">
            <a:spAutoFit/>
          </a:bodyPr>
          <a:lstStyle/>
          <a:p>
            <a:pPr algn="just"/>
            <a:r>
              <a:rPr lang="es-AR" b="1" dirty="0" smtClean="0"/>
              <a:t>Energía </a:t>
            </a:r>
            <a:r>
              <a:rPr lang="es-AR" b="1" dirty="0" smtClean="0"/>
              <a:t>oceánica</a:t>
            </a:r>
          </a:p>
          <a:p>
            <a:pPr algn="just"/>
            <a:endParaRPr lang="es-AR" dirty="0" smtClean="0"/>
          </a:p>
          <a:p>
            <a:pPr algn="just"/>
            <a:r>
              <a:rPr lang="es-AR" dirty="0" smtClean="0"/>
              <a:t>Muchas </a:t>
            </a:r>
            <a:r>
              <a:rPr lang="es-AR" dirty="0" smtClean="0"/>
              <a:t>islas podrían aprovechar al máximo las formas de la energía oceánica de las ondas, mareas, la corriente marina, el gradiente de salinidad o el degradado océano de energía oceánica, aunque todos estos están en la etapa de desarrollo temprano. Los proyectos de demostración notables incluyen una planta de energía OTEC de 10 MW en </a:t>
            </a:r>
            <a:r>
              <a:rPr lang="es-AR" dirty="0" err="1" smtClean="0"/>
              <a:t>Reunion</a:t>
            </a:r>
            <a:r>
              <a:rPr lang="es-AR" dirty="0" smtClean="0"/>
              <a:t>, un sistema de energía de olas de 1,5 MW en Micronesia y un proyecto de aire acondicionado de agua de mar en la isla de Oahu</a:t>
            </a:r>
            <a:r>
              <a:rPr lang="es-AR" dirty="0" smtClean="0"/>
              <a:t>.</a:t>
            </a:r>
          </a:p>
          <a:p>
            <a:pPr algn="just"/>
            <a:endParaRPr lang="es-AR" dirty="0" smtClean="0"/>
          </a:p>
          <a:p>
            <a:pPr algn="just"/>
            <a:r>
              <a:rPr lang="es-AR" b="1" dirty="0" smtClean="0"/>
              <a:t>Estrategias para mejorar el uso de las energías renovables</a:t>
            </a:r>
          </a:p>
          <a:p>
            <a:pPr algn="just"/>
            <a:r>
              <a:rPr lang="es-AR" b="1" dirty="0" smtClean="0"/>
              <a:t>Almacenamiento  </a:t>
            </a:r>
            <a:r>
              <a:rPr lang="es-AR" b="1" dirty="0" smtClean="0"/>
              <a:t>de </a:t>
            </a:r>
            <a:r>
              <a:rPr lang="es-AR" b="1" dirty="0" err="1" smtClean="0"/>
              <a:t>energia</a:t>
            </a:r>
            <a:endParaRPr lang="es-AR" b="1" dirty="0" smtClean="0"/>
          </a:p>
          <a:p>
            <a:pPr algn="just"/>
            <a:endParaRPr lang="es-AR" b="1" dirty="0" smtClean="0"/>
          </a:p>
          <a:p>
            <a:pPr algn="just"/>
            <a:r>
              <a:rPr lang="es-AR" dirty="0" smtClean="0"/>
              <a:t>Un sistema de almacenamiento de energía confiable sería una forma importante y efectiva de mejorar la penetración de las energías renovables en las islas. Los factores a tener en cuenta incluyen capacidad de almacenamiento, tiempo de carga/descarga, ubicación, condición geográfica, inversión y costos operativos. El almacenamiento de energía de la batería, el almacenamiento de energía de hidrógeno y el almacenamiento hidroeléctrico bombeado se utilizan actualmente en las islas.</a:t>
            </a:r>
          </a:p>
          <a:p>
            <a:pPr algn="just"/>
            <a:endParaRPr lang="es-AR" b="1" dirty="0" smtClean="0"/>
          </a:p>
          <a:p>
            <a:pPr algn="just"/>
            <a:r>
              <a:rPr lang="es-AR" b="1" dirty="0" smtClean="0"/>
              <a:t>Sistema híbrido de energía </a:t>
            </a:r>
            <a:r>
              <a:rPr lang="es-AR" b="1" dirty="0" smtClean="0"/>
              <a:t>renovable</a:t>
            </a:r>
          </a:p>
          <a:p>
            <a:pPr algn="just"/>
            <a:endParaRPr lang="es-AR" dirty="0" smtClean="0"/>
          </a:p>
          <a:p>
            <a:pPr algn="just"/>
            <a:r>
              <a:rPr lang="es-AR" dirty="0" smtClean="0"/>
              <a:t>Esto reduciría la dependencia de un solo sistema de generación de energía renovable. Se han llevado a cabo extensas investigaciones en varias islas en sistemas como un sistema de energía solar/eólica/batería híbrida.</a:t>
            </a:r>
          </a:p>
          <a:p>
            <a:pPr algn="just"/>
            <a:endParaRPr lang="es-AR"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85720" y="214290"/>
            <a:ext cx="8572560" cy="6463308"/>
          </a:xfrm>
          <a:prstGeom prst="rect">
            <a:avLst/>
          </a:prstGeom>
        </p:spPr>
        <p:txBody>
          <a:bodyPr wrap="square">
            <a:spAutoFit/>
          </a:bodyPr>
          <a:lstStyle/>
          <a:p>
            <a:pPr algn="just"/>
            <a:r>
              <a:rPr lang="es-AR" b="1" dirty="0" err="1" smtClean="0"/>
              <a:t>Microred</a:t>
            </a:r>
            <a:endParaRPr lang="es-AR" b="1" dirty="0" smtClean="0"/>
          </a:p>
          <a:p>
            <a:pPr algn="just"/>
            <a:r>
              <a:rPr lang="es-AR" dirty="0" smtClean="0"/>
              <a:t>Un </a:t>
            </a:r>
            <a:r>
              <a:rPr lang="es-AR" dirty="0" smtClean="0"/>
              <a:t>sistema de energía localizado a pequeña escala bien coordinado que consiste en varios generadores distribuidos y dispositivos de almacenamiento de energía podría operar de manera flexible en las islas y superar la variabilidad y la intermitencia de la energía renovable. Tal sistema también evitaría las pérdidas de potencia de la transmisión de larga distancia y, por lo tanto, sería particularmente adecuado para las islas aisladas. Se han diseñado proyectos de demostración para la isla East </a:t>
            </a:r>
            <a:r>
              <a:rPr lang="es-AR" dirty="0" err="1" smtClean="0"/>
              <a:t>Fukuyama</a:t>
            </a:r>
            <a:r>
              <a:rPr lang="es-AR" dirty="0" smtClean="0"/>
              <a:t> y la isla Pulau </a:t>
            </a:r>
            <a:r>
              <a:rPr lang="es-AR" dirty="0" err="1" smtClean="0"/>
              <a:t>Ubin</a:t>
            </a:r>
            <a:r>
              <a:rPr lang="es-AR" dirty="0" smtClean="0"/>
              <a:t>.</a:t>
            </a:r>
          </a:p>
          <a:p>
            <a:pPr algn="just"/>
            <a:endParaRPr lang="es-AR" dirty="0" smtClean="0"/>
          </a:p>
          <a:p>
            <a:pPr algn="just"/>
            <a:r>
              <a:rPr lang="es-AR" b="1" dirty="0" smtClean="0"/>
              <a:t>Gestión del lado de la </a:t>
            </a:r>
            <a:r>
              <a:rPr lang="es-AR" b="1" dirty="0" smtClean="0"/>
              <a:t>demanda</a:t>
            </a:r>
          </a:p>
          <a:p>
            <a:pPr algn="just"/>
            <a:endParaRPr lang="es-AR" dirty="0" smtClean="0"/>
          </a:p>
          <a:p>
            <a:pPr algn="just"/>
            <a:r>
              <a:rPr lang="es-AR" dirty="0" smtClean="0"/>
              <a:t>Con infraestructuras de comunicación e información avanzadas, el DSM receptivo podría usarse para coordinar el consumo de energía residencial con una generación de energía variable de fuentes de energía renovable. En la reunión, la tasa de crecimiento promedio por año de generación de electricidad disminuyó de 5.3% a 3.6% a través de DSM. En la isla de Oahu, el DSM por hora mejoró tanto la eficiencia operativa de las plantas térmicas como la penetración de energía eólica.</a:t>
            </a:r>
          </a:p>
          <a:p>
            <a:pPr algn="just"/>
            <a:endParaRPr lang="es-AR" dirty="0" smtClean="0"/>
          </a:p>
          <a:p>
            <a:pPr algn="just"/>
            <a:r>
              <a:rPr lang="es-AR" b="1" dirty="0" smtClean="0"/>
              <a:t>Generación distribuida</a:t>
            </a:r>
          </a:p>
          <a:p>
            <a:pPr algn="just"/>
            <a:r>
              <a:rPr lang="es-AR" dirty="0" smtClean="0"/>
              <a:t>Hacer uso de fuentes de energía dispersas para la generación de electricidad puede reducir la pérdida de transmisión y los costos, la configuración de T&amp;D y la congestión de la transmisión en comparación con la generación centralizada convencional. Algunos proyectos de generación distribuida se han implementado en </a:t>
            </a:r>
            <a:r>
              <a:rPr lang="es-AR" dirty="0" err="1" smtClean="0"/>
              <a:t>Rep</a:t>
            </a:r>
            <a:r>
              <a:rPr lang="es-AR" dirty="0" smtClean="0"/>
              <a:t> Dominicana </a:t>
            </a:r>
            <a:r>
              <a:rPr lang="es-AR" dirty="0" smtClean="0"/>
              <a:t>para el gobierno y los sectores de </a:t>
            </a:r>
            <a:r>
              <a:rPr lang="es-AR" dirty="0" smtClean="0"/>
              <a:t>hotelería.</a:t>
            </a:r>
            <a:endParaRPr lang="es-AR"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85720" y="214290"/>
            <a:ext cx="8572560" cy="5909310"/>
          </a:xfrm>
          <a:prstGeom prst="rect">
            <a:avLst/>
          </a:prstGeom>
        </p:spPr>
        <p:txBody>
          <a:bodyPr wrap="square">
            <a:spAutoFit/>
          </a:bodyPr>
          <a:lstStyle/>
          <a:p>
            <a:pPr algn="just"/>
            <a:r>
              <a:rPr lang="es-AR" b="1" dirty="0" smtClean="0"/>
              <a:t>Red </a:t>
            </a:r>
            <a:r>
              <a:rPr lang="es-AR" b="1" dirty="0" smtClean="0"/>
              <a:t>inteligente</a:t>
            </a:r>
          </a:p>
          <a:p>
            <a:pPr algn="just"/>
            <a:r>
              <a:rPr lang="es-AR" dirty="0" smtClean="0"/>
              <a:t>La red inteligente puede mantener un equilibrio entre la oferta de electricidad y la demanda en virtud de la información avanzada y la tecnología de comunicaciones. En la isla </a:t>
            </a:r>
            <a:r>
              <a:rPr lang="es-AR" dirty="0" err="1" smtClean="0"/>
              <a:t>Moushuni</a:t>
            </a:r>
            <a:r>
              <a:rPr lang="es-AR" dirty="0" smtClean="0"/>
              <a:t>, las tecnologías de la red inteligente juegan un papel esencial en la integración de la energía solar a la red eléctrica, lo que resulta en beneficios económicos y ambientales</a:t>
            </a:r>
            <a:r>
              <a:rPr lang="es-AR" dirty="0" smtClean="0"/>
              <a:t>.</a:t>
            </a:r>
          </a:p>
          <a:p>
            <a:pPr algn="just"/>
            <a:endParaRPr lang="es-AR" dirty="0" smtClean="0"/>
          </a:p>
          <a:p>
            <a:pPr algn="just"/>
            <a:r>
              <a:rPr lang="es-AR" b="1" dirty="0" smtClean="0"/>
              <a:t>Conclusión</a:t>
            </a:r>
          </a:p>
          <a:p>
            <a:pPr algn="just"/>
            <a:endParaRPr lang="es-AR" dirty="0" smtClean="0"/>
          </a:p>
          <a:p>
            <a:pPr algn="just"/>
            <a:r>
              <a:rPr lang="es-AR" dirty="0" smtClean="0"/>
              <a:t>Se han utilizado varias fuentes de energía renovable para la generación de electricidad en islas de todo el mundo. La energía hidroeléctrica, la energía eólica y la energía solar son los principales contribuyentes, con solo unas pocas islas haciendo uso de la biomasa moderna, la energía geotérmica y oceánica.</a:t>
            </a:r>
          </a:p>
          <a:p>
            <a:pPr algn="just"/>
            <a:r>
              <a:rPr lang="es-AR" dirty="0" smtClean="0"/>
              <a:t>Algunas </a:t>
            </a:r>
            <a:r>
              <a:rPr lang="es-AR" dirty="0" smtClean="0"/>
              <a:t>islas han alcanzado su objetivo de 100% de generación de electricidad a partir de las energías renovables, pero en la mayoría de las islas la cifra es inferior al 10%.</a:t>
            </a:r>
          </a:p>
          <a:p>
            <a:pPr algn="just"/>
            <a:r>
              <a:rPr lang="es-AR" dirty="0" smtClean="0"/>
              <a:t>Existen </a:t>
            </a:r>
            <a:r>
              <a:rPr lang="es-AR" dirty="0" smtClean="0"/>
              <a:t>desafíos, pero para cada una de ellas las soluciones están disponibles para mejorar aún más la utilización de la energía renovable y mejorar la eficiencia, la economía, la confiabilidad y la seguridad de los sistemas de energía isleña. Con el precio de los combustibles fósiles al máximo para las islas, y las preocupaciones ambientales aumentan, se deben hacer esfuerzos significativos para desarrollar tecnologías de energía alternativas para hacer frente a la escasez de energía para las redes eléctricas de las islas.</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TotalTime>
  <Words>1861</Words>
  <Application>Microsoft Office PowerPoint</Application>
  <PresentationFormat>Presentación en pantalla (4:3)</PresentationFormat>
  <Paragraphs>65</Paragraphs>
  <Slides>8</Slides>
  <Notes>0</Notes>
  <HiddenSlides>0</HiddenSlides>
  <MMClips>0</MMClips>
  <ScaleCrop>false</ScaleCrop>
  <HeadingPairs>
    <vt:vector size="4" baseType="variant">
      <vt:variant>
        <vt:lpstr>Tema</vt:lpstr>
      </vt:variant>
      <vt:variant>
        <vt:i4>1</vt:i4>
      </vt:variant>
      <vt:variant>
        <vt:lpstr>Títulos de diapositiva</vt:lpstr>
      </vt:variant>
      <vt:variant>
        <vt:i4>8</vt:i4>
      </vt:variant>
    </vt:vector>
  </HeadingPairs>
  <TitlesOfParts>
    <vt:vector size="9" baseType="lpstr">
      <vt:lpstr>Tema de Office</vt:lpstr>
      <vt:lpstr>Diapositiva 1</vt:lpstr>
      <vt:lpstr>Diapositiva 2</vt:lpstr>
      <vt:lpstr>Diapositiva 3</vt:lpstr>
      <vt:lpstr>Diapositiva 4</vt:lpstr>
      <vt:lpstr>Diapositiva 5</vt:lpstr>
      <vt:lpstr>Diapositiva 6</vt:lpstr>
      <vt:lpstr>Diapositiva 7</vt:lpstr>
      <vt:lpstr>Diapositiva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Admin</dc:creator>
  <cp:lastModifiedBy>Admin</cp:lastModifiedBy>
  <cp:revision>7</cp:revision>
  <dcterms:created xsi:type="dcterms:W3CDTF">2023-12-22T16:49:52Z</dcterms:created>
  <dcterms:modified xsi:type="dcterms:W3CDTF">2023-12-22T21:42:50Z</dcterms:modified>
</cp:coreProperties>
</file>